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ibre Franklin Bold" charset="1" panose="00000800000000000000"/>
      <p:regular r:id="rId10"/>
    </p:embeddedFont>
    <p:embeddedFont>
      <p:font typeface="Libre Franklin Bold Bold" charset="1" panose="00000900000000000000"/>
      <p:regular r:id="rId11"/>
    </p:embeddedFont>
    <p:embeddedFont>
      <p:font typeface="Libre Franklin Bold Italics" charset="1" panose="00000800000000000000"/>
      <p:regular r:id="rId12"/>
    </p:embeddedFont>
    <p:embeddedFont>
      <p:font typeface="Libre Franklin Bold Bold Italics" charset="1" panose="00000900000000000000"/>
      <p:regular r:id="rId13"/>
    </p:embeddedFont>
    <p:embeddedFont>
      <p:font typeface="Libre Franklin Medium" charset="1" panose="00000600000000000000"/>
      <p:regular r:id="rId14"/>
    </p:embeddedFont>
    <p:embeddedFont>
      <p:font typeface="Libre Franklin Medium Bold" charset="1" panose="00000700000000000000"/>
      <p:regular r:id="rId15"/>
    </p:embeddedFont>
    <p:embeddedFont>
      <p:font typeface="Libre Franklin Medium Italics" charset="1" panose="00000600000000000000"/>
      <p:regular r:id="rId16"/>
    </p:embeddedFont>
    <p:embeddedFont>
      <p:font typeface="Libre Franklin Medium Bold Italics" charset="1" panose="00000700000000000000"/>
      <p:regular r:id="rId17"/>
    </p:embeddedFont>
    <p:embeddedFont>
      <p:font typeface="Libre Franklin Light" charset="1" panose="00000400000000000000"/>
      <p:regular r:id="rId18"/>
    </p:embeddedFont>
    <p:embeddedFont>
      <p:font typeface="Libre Franklin Light Bold" charset="1" panose="00000500000000000000"/>
      <p:regular r:id="rId19"/>
    </p:embeddedFont>
    <p:embeddedFont>
      <p:font typeface="Libre Franklin Light Italics" charset="1" panose="00000400000000000000"/>
      <p:regular r:id="rId20"/>
    </p:embeddedFont>
    <p:embeddedFont>
      <p:font typeface="Libre Franklin Light Bold Italics"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a:blip r:embed="rId2"/>
          <a:srcRect l="-19167" t="22619" r="-19167" b="22619"/>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0">
            <a:off x="1687309" y="2155340"/>
            <a:ext cx="14913382" cy="5976319"/>
            <a:chOff x="0" y="0"/>
            <a:chExt cx="21979117" cy="8807809"/>
          </a:xfrm>
        </p:grpSpPr>
        <p:sp>
          <p:nvSpPr>
            <p:cNvPr name="Freeform 3" id="3"/>
            <p:cNvSpPr/>
            <p:nvPr/>
          </p:nvSpPr>
          <p:spPr>
            <a:xfrm>
              <a:off x="0" y="0"/>
              <a:ext cx="21979117" cy="8807809"/>
            </a:xfrm>
            <a:custGeom>
              <a:avLst/>
              <a:gdLst/>
              <a:ahLst/>
              <a:cxnLst/>
              <a:rect r="r" b="b" t="t" l="l"/>
              <a:pathLst>
                <a:path h="8807809" w="21979117">
                  <a:moveTo>
                    <a:pt x="0" y="0"/>
                  </a:moveTo>
                  <a:lnTo>
                    <a:pt x="0" y="8807809"/>
                  </a:lnTo>
                  <a:lnTo>
                    <a:pt x="21979117" y="8807809"/>
                  </a:lnTo>
                  <a:lnTo>
                    <a:pt x="21979117" y="0"/>
                  </a:lnTo>
                  <a:lnTo>
                    <a:pt x="0" y="0"/>
                  </a:lnTo>
                  <a:close/>
                  <a:moveTo>
                    <a:pt x="21918157" y="8746848"/>
                  </a:moveTo>
                  <a:lnTo>
                    <a:pt x="59690" y="8746848"/>
                  </a:lnTo>
                  <a:lnTo>
                    <a:pt x="59690" y="59690"/>
                  </a:lnTo>
                  <a:lnTo>
                    <a:pt x="21918157" y="59690"/>
                  </a:lnTo>
                  <a:lnTo>
                    <a:pt x="21918157" y="8746848"/>
                  </a:lnTo>
                  <a:close/>
                </a:path>
              </a:pathLst>
            </a:custGeom>
            <a:solidFill>
              <a:srgbClr val="FFFFFF">
                <a:alpha val="40000"/>
              </a:srgbClr>
            </a:solid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084072" y="-77863"/>
            <a:ext cx="193662" cy="1224302"/>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58836" r="0" b="0"/>
          <a:stretch>
            <a:fillRect/>
          </a:stretch>
        </p:blipFill>
        <p:spPr>
          <a:xfrm flipH="false" flipV="false" rot="0">
            <a:off x="9047169" y="-329847"/>
            <a:ext cx="193662" cy="503969"/>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010266" y="-77863"/>
            <a:ext cx="193662" cy="1224302"/>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4010266" y="9140561"/>
            <a:ext cx="193662" cy="1224302"/>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58836" r="0" b="0"/>
          <a:stretch>
            <a:fillRect/>
          </a:stretch>
        </p:blipFill>
        <p:spPr>
          <a:xfrm flipH="false" flipV="false" rot="-10800000">
            <a:off x="9047169" y="10112878"/>
            <a:ext cx="193662" cy="503969"/>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4084072" y="9140561"/>
            <a:ext cx="193662" cy="1224302"/>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2010572">
            <a:off x="5194605" y="1194105"/>
            <a:ext cx="7898791" cy="7898791"/>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87655" b="0"/>
          <a:stretch>
            <a:fillRect/>
          </a:stretch>
        </p:blipFill>
        <p:spPr>
          <a:xfrm flipH="false" flipV="false" rot="0">
            <a:off x="716107" y="3966024"/>
            <a:ext cx="312593" cy="2354953"/>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87655" b="0"/>
          <a:stretch>
            <a:fillRect/>
          </a:stretch>
        </p:blipFill>
        <p:spPr>
          <a:xfrm flipH="false" flipV="false" rot="0">
            <a:off x="17259300" y="3966024"/>
            <a:ext cx="312593" cy="2354953"/>
          </a:xfrm>
          <a:prstGeom prst="rect">
            <a:avLst/>
          </a:prstGeom>
        </p:spPr>
      </p:pic>
      <p:grpSp>
        <p:nvGrpSpPr>
          <p:cNvPr name="Group 13" id="13"/>
          <p:cNvGrpSpPr/>
          <p:nvPr/>
        </p:nvGrpSpPr>
        <p:grpSpPr>
          <a:xfrm rot="0">
            <a:off x="1748406" y="3966024"/>
            <a:ext cx="14791188" cy="3099703"/>
            <a:chOff x="0" y="0"/>
            <a:chExt cx="19721585" cy="4132937"/>
          </a:xfrm>
        </p:grpSpPr>
        <p:sp>
          <p:nvSpPr>
            <p:cNvPr name="TextBox 14" id="14"/>
            <p:cNvSpPr txBox="true"/>
            <p:nvPr/>
          </p:nvSpPr>
          <p:spPr>
            <a:xfrm rot="0">
              <a:off x="0" y="209550"/>
              <a:ext cx="19721585" cy="2022264"/>
            </a:xfrm>
            <a:prstGeom prst="rect">
              <a:avLst/>
            </a:prstGeom>
          </p:spPr>
          <p:txBody>
            <a:bodyPr anchor="t" rtlCol="false" tIns="0" lIns="0" bIns="0" rIns="0">
              <a:spAutoFit/>
            </a:bodyPr>
            <a:lstStyle/>
            <a:p>
              <a:pPr algn="ctr">
                <a:lnSpc>
                  <a:spcPts val="11000"/>
                </a:lnSpc>
              </a:pPr>
              <a:r>
                <a:rPr lang="en-US" sz="10999">
                  <a:solidFill>
                    <a:srgbClr val="FFFFFF"/>
                  </a:solidFill>
                  <a:latin typeface="Libre Franklin Bold"/>
                </a:rPr>
                <a:t>MACHINE LEARNING</a:t>
              </a:r>
            </a:p>
          </p:txBody>
        </p:sp>
        <p:sp>
          <p:nvSpPr>
            <p:cNvPr name="TextBox 15" id="15"/>
            <p:cNvSpPr txBox="true"/>
            <p:nvPr/>
          </p:nvSpPr>
          <p:spPr>
            <a:xfrm rot="0">
              <a:off x="6549452" y="2679078"/>
              <a:ext cx="6622680" cy="1453859"/>
            </a:xfrm>
            <a:prstGeom prst="rect">
              <a:avLst/>
            </a:prstGeom>
          </p:spPr>
          <p:txBody>
            <a:bodyPr anchor="t" rtlCol="false" tIns="0" lIns="0" bIns="0" rIns="0">
              <a:spAutoFit/>
            </a:bodyPr>
            <a:lstStyle/>
            <a:p>
              <a:pPr algn="ctr">
                <a:lnSpc>
                  <a:spcPts val="4480"/>
                </a:lnSpc>
              </a:pPr>
              <a:r>
                <a:rPr lang="en-US" sz="3200">
                  <a:solidFill>
                    <a:srgbClr val="FFFFFF"/>
                  </a:solidFill>
                  <a:latin typeface="Libre Franklin Medium Bold"/>
                </a:rPr>
                <a:t>RUPAM SHIL</a:t>
              </a:r>
            </a:p>
            <a:p>
              <a:pPr algn="ctr">
                <a:lnSpc>
                  <a:spcPts val="4479"/>
                </a:lnSpc>
                <a:spcBef>
                  <a:spcPct val="0"/>
                </a:spcBef>
              </a:pPr>
              <a:r>
                <a:rPr lang="en-US" sz="3200">
                  <a:solidFill>
                    <a:srgbClr val="FFFFFF"/>
                  </a:solidFill>
                  <a:latin typeface="Libre Franklin Medium Bold"/>
                </a:rPr>
                <a:t>ENG19CS0265</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3021506" cy="291575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727093" y="-1326253"/>
            <a:ext cx="2532207" cy="235495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9258300"/>
            <a:ext cx="2532207" cy="23549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9144000" y="3673930"/>
            <a:ext cx="8672499" cy="6194642"/>
          </a:xfrm>
          <a:prstGeom prst="rect">
            <a:avLst/>
          </a:prstGeom>
        </p:spPr>
      </p:pic>
      <p:sp>
        <p:nvSpPr>
          <p:cNvPr name="TextBox 6" id="6"/>
          <p:cNvSpPr txBox="true"/>
          <p:nvPr/>
        </p:nvSpPr>
        <p:spPr>
          <a:xfrm rot="0">
            <a:off x="2112155" y="1881131"/>
            <a:ext cx="12614938" cy="1210892"/>
          </a:xfrm>
          <a:prstGeom prst="rect">
            <a:avLst/>
          </a:prstGeom>
        </p:spPr>
        <p:txBody>
          <a:bodyPr anchor="t" rtlCol="false" tIns="0" lIns="0" bIns="0" rIns="0">
            <a:spAutoFit/>
          </a:bodyPr>
          <a:lstStyle/>
          <a:p>
            <a:pPr>
              <a:lnSpc>
                <a:spcPts val="9600"/>
              </a:lnSpc>
            </a:pPr>
            <a:r>
              <a:rPr lang="en-US" sz="8000">
                <a:solidFill>
                  <a:srgbClr val="000000"/>
                </a:solidFill>
                <a:latin typeface="Libre Franklin Bold"/>
              </a:rPr>
              <a:t>Reinforcement Learning</a:t>
            </a:r>
          </a:p>
        </p:txBody>
      </p:sp>
      <p:sp>
        <p:nvSpPr>
          <p:cNvPr name="TextBox 7" id="7"/>
          <p:cNvSpPr txBox="true"/>
          <p:nvPr/>
        </p:nvSpPr>
        <p:spPr>
          <a:xfrm rot="0">
            <a:off x="1028700" y="5293371"/>
            <a:ext cx="7214731" cy="2442210"/>
          </a:xfrm>
          <a:prstGeom prst="rect">
            <a:avLst/>
          </a:prstGeom>
        </p:spPr>
        <p:txBody>
          <a:bodyPr anchor="t" rtlCol="false" tIns="0" lIns="0" bIns="0" rIns="0">
            <a:spAutoFit/>
          </a:bodyPr>
          <a:lstStyle/>
          <a:p>
            <a:pPr>
              <a:lnSpc>
                <a:spcPts val="3299"/>
              </a:lnSpc>
            </a:pPr>
            <a:r>
              <a:rPr lang="en-US" sz="2199">
                <a:solidFill>
                  <a:srgbClr val="000000"/>
                </a:solidFill>
                <a:latin typeface="Libre Franklin Light Bold"/>
              </a:rPr>
              <a:t>A reinforcement learning algorithm, or agent, learns by interacting with its environment. The agent receives rewards by performing correctly and penalties for performing incorrectly. The agent learns without intervention from a human by maximizing its reward and minimizing its penalty.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blipFill>
          <a:blip r:embed="rId2"/>
          <a:srcRect l="-7548" t="37136" r="-13834" b="14812"/>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400000">
            <a:off x="-3190031" y="1953469"/>
            <a:ext cx="6380062" cy="638006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9827722" y="-433737"/>
            <a:ext cx="193662" cy="122430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5025252" y="-433737"/>
            <a:ext cx="193662" cy="122430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48470" r="0" b="0"/>
          <a:stretch>
            <a:fillRect/>
          </a:stretch>
        </p:blipFill>
        <p:spPr>
          <a:xfrm flipH="false" flipV="false" rot="-10800000">
            <a:off x="12426487" y="790565"/>
            <a:ext cx="193662" cy="63088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025252" y="9472476"/>
            <a:ext cx="193662" cy="1224302"/>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827722" y="9472476"/>
            <a:ext cx="193662" cy="1224302"/>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48470" r="0" b="0"/>
          <a:stretch>
            <a:fillRect/>
          </a:stretch>
        </p:blipFill>
        <p:spPr>
          <a:xfrm flipH="false" flipV="false" rot="0">
            <a:off x="12426487" y="8841595"/>
            <a:ext cx="193662" cy="630881"/>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87655" b="0"/>
          <a:stretch>
            <a:fillRect/>
          </a:stretch>
        </p:blipFill>
        <p:spPr>
          <a:xfrm flipH="false" flipV="false" rot="-5400000">
            <a:off x="4020657" y="8080824"/>
            <a:ext cx="312593" cy="2354953"/>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87655" b="0"/>
          <a:stretch>
            <a:fillRect/>
          </a:stretch>
        </p:blipFill>
        <p:spPr>
          <a:xfrm flipH="false" flipV="false" rot="-5400000">
            <a:off x="4211211" y="-148776"/>
            <a:ext cx="312593" cy="2354953"/>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7317965" y="2338635"/>
            <a:ext cx="10217045" cy="5832094"/>
          </a:xfrm>
          <a:prstGeom prst="rect">
            <a:avLst/>
          </a:prstGeom>
        </p:spPr>
      </p:pic>
      <p:sp>
        <p:nvSpPr>
          <p:cNvPr name="TextBox 12" id="12"/>
          <p:cNvSpPr txBox="true"/>
          <p:nvPr/>
        </p:nvSpPr>
        <p:spPr>
          <a:xfrm rot="0">
            <a:off x="1028700" y="2116271"/>
            <a:ext cx="5849774" cy="6054458"/>
          </a:xfrm>
          <a:prstGeom prst="rect">
            <a:avLst/>
          </a:prstGeom>
        </p:spPr>
        <p:txBody>
          <a:bodyPr anchor="t" rtlCol="false" tIns="0" lIns="0" bIns="0" rIns="0">
            <a:spAutoFit/>
          </a:bodyPr>
          <a:lstStyle/>
          <a:p>
            <a:pPr>
              <a:lnSpc>
                <a:spcPts val="9600"/>
              </a:lnSpc>
            </a:pPr>
            <a:r>
              <a:rPr lang="en-US" sz="8000">
                <a:solidFill>
                  <a:srgbClr val="FFFFFF"/>
                </a:solidFill>
                <a:latin typeface="Libre Franklin Bold"/>
              </a:rPr>
              <a:t>Data Warehousevs</a:t>
            </a:r>
          </a:p>
          <a:p>
            <a:pPr>
              <a:lnSpc>
                <a:spcPts val="9600"/>
              </a:lnSpc>
            </a:pPr>
            <a:r>
              <a:rPr lang="en-US" sz="8000">
                <a:solidFill>
                  <a:srgbClr val="FFFFFF"/>
                </a:solidFill>
                <a:latin typeface="Libre Franklin Bold"/>
              </a:rPr>
              <a:t>Data </a:t>
            </a:r>
          </a:p>
          <a:p>
            <a:pPr>
              <a:lnSpc>
                <a:spcPts val="9599"/>
              </a:lnSpc>
            </a:pPr>
            <a:r>
              <a:rPr lang="en-US" sz="8000">
                <a:solidFill>
                  <a:srgbClr val="FFFFFF"/>
                </a:solidFill>
                <a:latin typeface="Libre Franklin Bold"/>
              </a:rPr>
              <a:t>Mining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14175" y="1739900"/>
            <a:ext cx="3021506" cy="291575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250" y="-933955"/>
            <a:ext cx="2532207" cy="235495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60543" y="8899964"/>
            <a:ext cx="2532207" cy="23549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2203202" y="5143500"/>
            <a:ext cx="10692381" cy="4614425"/>
          </a:xfrm>
          <a:prstGeom prst="rect">
            <a:avLst/>
          </a:prstGeom>
        </p:spPr>
      </p:pic>
      <p:sp>
        <p:nvSpPr>
          <p:cNvPr name="TextBox 6" id="6"/>
          <p:cNvSpPr txBox="true"/>
          <p:nvPr/>
        </p:nvSpPr>
        <p:spPr>
          <a:xfrm rot="0">
            <a:off x="3424928" y="1986885"/>
            <a:ext cx="5899450" cy="2421783"/>
          </a:xfrm>
          <a:prstGeom prst="rect">
            <a:avLst/>
          </a:prstGeom>
        </p:spPr>
        <p:txBody>
          <a:bodyPr anchor="t" rtlCol="false" tIns="0" lIns="0" bIns="0" rIns="0">
            <a:spAutoFit/>
          </a:bodyPr>
          <a:lstStyle/>
          <a:p>
            <a:pPr>
              <a:lnSpc>
                <a:spcPts val="9600"/>
              </a:lnSpc>
            </a:pPr>
            <a:r>
              <a:rPr lang="en-US" sz="8000">
                <a:solidFill>
                  <a:srgbClr val="000000"/>
                </a:solidFill>
                <a:latin typeface="Libre Franklin Bold"/>
              </a:rPr>
              <a:t>Linear Regreesion</a:t>
            </a:r>
          </a:p>
        </p:txBody>
      </p:sp>
      <p:sp>
        <p:nvSpPr>
          <p:cNvPr name="TextBox 7" id="7"/>
          <p:cNvSpPr txBox="true"/>
          <p:nvPr/>
        </p:nvSpPr>
        <p:spPr>
          <a:xfrm rot="0">
            <a:off x="9663026" y="1939260"/>
            <a:ext cx="5529919" cy="6854825"/>
          </a:xfrm>
          <a:prstGeom prst="rect">
            <a:avLst/>
          </a:prstGeom>
        </p:spPr>
        <p:txBody>
          <a:bodyPr anchor="t" rtlCol="false" tIns="0" lIns="0" bIns="0" rIns="0">
            <a:spAutoFit/>
          </a:bodyPr>
          <a:lstStyle/>
          <a:p>
            <a:pPr>
              <a:lnSpc>
                <a:spcPts val="3219"/>
              </a:lnSpc>
              <a:spcBef>
                <a:spcPct val="0"/>
              </a:spcBef>
            </a:pPr>
            <a:r>
              <a:rPr lang="en-US" sz="2299">
                <a:solidFill>
                  <a:srgbClr val="000000"/>
                </a:solidFill>
                <a:latin typeface="Libre Franklin Light Bold"/>
              </a:rPr>
              <a:t>Linear </a:t>
            </a:r>
            <a:r>
              <a:rPr lang="en-US" sz="2299">
                <a:solidFill>
                  <a:srgbClr val="000000"/>
                </a:solidFill>
                <a:latin typeface="Libre Franklin Light Bold"/>
              </a:rPr>
              <a:t>regression is a quiet and simple statistical regression method used for predictive analysis and shows the relationship between the continuous variables. Linear regression shows the linear relationship between the independent variable (X-axis) and the dependent variable (Y-axis), consequently called linear regression. If there is a single input variable (x), such linear regression is called simple linear regression. And if t</a:t>
            </a:r>
            <a:r>
              <a:rPr lang="en-US" sz="2299">
                <a:solidFill>
                  <a:srgbClr val="000000"/>
                </a:solidFill>
                <a:latin typeface="Libre Franklin Light Bold"/>
              </a:rPr>
              <a:t>here is more than one input variable, such linear regression is called multiple linear regression. The linear regression model gives </a:t>
            </a:r>
            <a:r>
              <a:rPr lang="en-US" sz="2299">
                <a:solidFill>
                  <a:srgbClr val="000000"/>
                </a:solidFill>
                <a:latin typeface="Libre Franklin Light Bold"/>
              </a:rPr>
              <a:t>a sloped straight line describing the relationship within the variables.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14175" y="1739900"/>
            <a:ext cx="3021506" cy="291575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250" y="-933955"/>
            <a:ext cx="2532207" cy="235495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60543" y="8899964"/>
            <a:ext cx="2532207" cy="23549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361354" y="5143500"/>
            <a:ext cx="7744090" cy="4021272"/>
          </a:xfrm>
          <a:prstGeom prst="rect">
            <a:avLst/>
          </a:prstGeom>
        </p:spPr>
      </p:pic>
      <p:sp>
        <p:nvSpPr>
          <p:cNvPr name="TextBox 6" id="6"/>
          <p:cNvSpPr txBox="true"/>
          <p:nvPr/>
        </p:nvSpPr>
        <p:spPr>
          <a:xfrm rot="0">
            <a:off x="3424928" y="1986885"/>
            <a:ext cx="5899450" cy="2421783"/>
          </a:xfrm>
          <a:prstGeom prst="rect">
            <a:avLst/>
          </a:prstGeom>
        </p:spPr>
        <p:txBody>
          <a:bodyPr anchor="t" rtlCol="false" tIns="0" lIns="0" bIns="0" rIns="0">
            <a:spAutoFit/>
          </a:bodyPr>
          <a:lstStyle/>
          <a:p>
            <a:pPr>
              <a:lnSpc>
                <a:spcPts val="9600"/>
              </a:lnSpc>
            </a:pPr>
            <a:r>
              <a:rPr lang="en-US" sz="8000">
                <a:solidFill>
                  <a:srgbClr val="000000"/>
                </a:solidFill>
                <a:latin typeface="Libre Franklin Bold"/>
              </a:rPr>
              <a:t>Logistic Regreesion</a:t>
            </a:r>
          </a:p>
        </p:txBody>
      </p:sp>
      <p:sp>
        <p:nvSpPr>
          <p:cNvPr name="TextBox 7" id="7"/>
          <p:cNvSpPr txBox="true"/>
          <p:nvPr/>
        </p:nvSpPr>
        <p:spPr>
          <a:xfrm rot="0">
            <a:off x="9663026" y="2948910"/>
            <a:ext cx="6259105" cy="5466867"/>
          </a:xfrm>
          <a:prstGeom prst="rect">
            <a:avLst/>
          </a:prstGeom>
        </p:spPr>
        <p:txBody>
          <a:bodyPr anchor="t" rtlCol="false" tIns="0" lIns="0" bIns="0" rIns="0">
            <a:spAutoFit/>
          </a:bodyPr>
          <a:lstStyle/>
          <a:p>
            <a:pPr>
              <a:lnSpc>
                <a:spcPts val="3644"/>
              </a:lnSpc>
              <a:spcBef>
                <a:spcPct val="0"/>
              </a:spcBef>
            </a:pPr>
            <a:r>
              <a:rPr lang="en-US" sz="2603" spc="-7">
                <a:solidFill>
                  <a:srgbClr val="000000"/>
                </a:solidFill>
                <a:latin typeface="Libre Franklin Light Bold"/>
              </a:rPr>
              <a:t>It’</a:t>
            </a:r>
            <a:r>
              <a:rPr lang="en-US" sz="2603" spc="-7">
                <a:solidFill>
                  <a:srgbClr val="000000"/>
                </a:solidFill>
                <a:latin typeface="Libre Franklin Light Bold"/>
              </a:rPr>
              <a:t>s a classification algorithm, that is used where the response variable is categorical. The idea of Logistic Regression is to find a relationship between features and probability of particular outcome.</a:t>
            </a:r>
          </a:p>
          <a:p>
            <a:pPr>
              <a:lnSpc>
                <a:spcPts val="3644"/>
              </a:lnSpc>
              <a:spcBef>
                <a:spcPct val="0"/>
              </a:spcBef>
            </a:pPr>
            <a:r>
              <a:rPr lang="en-US" sz="2603" spc="-7">
                <a:solidFill>
                  <a:srgbClr val="000000"/>
                </a:solidFill>
                <a:latin typeface="Libre Franklin Light Bold"/>
              </a:rPr>
              <a:t>E.g. When we have to predict if a student passes or fails in an exam when t</a:t>
            </a:r>
            <a:r>
              <a:rPr lang="en-US" sz="2603" spc="-7">
                <a:solidFill>
                  <a:srgbClr val="000000"/>
                </a:solidFill>
                <a:latin typeface="Libre Franklin Light Bold"/>
              </a:rPr>
              <a:t>he number of hours spent studying is given as a feature, the response v</a:t>
            </a:r>
            <a:r>
              <a:rPr lang="en-US" sz="2603" spc="-7">
                <a:solidFill>
                  <a:srgbClr val="000000"/>
                </a:solidFill>
                <a:latin typeface="Libre Franklin Light Bold"/>
              </a:rPr>
              <a:t>ariable has two values, pass and fail.</a:t>
            </a:r>
          </a:p>
          <a:p>
            <a:pPr>
              <a:lnSpc>
                <a:spcPts val="3644"/>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14175" y="1739900"/>
            <a:ext cx="3021506" cy="291575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250" y="-933955"/>
            <a:ext cx="2532207" cy="235495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60543" y="8899964"/>
            <a:ext cx="2532207" cy="23549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867078" y="5185299"/>
            <a:ext cx="8795948" cy="4073001"/>
          </a:xfrm>
          <a:prstGeom prst="rect">
            <a:avLst/>
          </a:prstGeom>
        </p:spPr>
      </p:pic>
      <p:sp>
        <p:nvSpPr>
          <p:cNvPr name="TextBox 6" id="6"/>
          <p:cNvSpPr txBox="true"/>
          <p:nvPr/>
        </p:nvSpPr>
        <p:spPr>
          <a:xfrm rot="0">
            <a:off x="3424928" y="1986885"/>
            <a:ext cx="5899450" cy="2421783"/>
          </a:xfrm>
          <a:prstGeom prst="rect">
            <a:avLst/>
          </a:prstGeom>
        </p:spPr>
        <p:txBody>
          <a:bodyPr anchor="t" rtlCol="false" tIns="0" lIns="0" bIns="0" rIns="0">
            <a:spAutoFit/>
          </a:bodyPr>
          <a:lstStyle/>
          <a:p>
            <a:pPr>
              <a:lnSpc>
                <a:spcPts val="9600"/>
              </a:lnSpc>
            </a:pPr>
            <a:r>
              <a:rPr lang="en-US" sz="8000">
                <a:solidFill>
                  <a:srgbClr val="000000"/>
                </a:solidFill>
                <a:latin typeface="Libre Franklin Bold"/>
              </a:rPr>
              <a:t>Decision</a:t>
            </a:r>
          </a:p>
          <a:p>
            <a:pPr>
              <a:lnSpc>
                <a:spcPts val="9600"/>
              </a:lnSpc>
            </a:pPr>
            <a:r>
              <a:rPr lang="en-US" sz="8000">
                <a:solidFill>
                  <a:srgbClr val="000000"/>
                </a:solidFill>
                <a:latin typeface="Libre Franklin Bold"/>
              </a:rPr>
              <a:t>Tree</a:t>
            </a:r>
          </a:p>
        </p:txBody>
      </p:sp>
      <p:sp>
        <p:nvSpPr>
          <p:cNvPr name="TextBox 7" id="7"/>
          <p:cNvSpPr txBox="true"/>
          <p:nvPr/>
        </p:nvSpPr>
        <p:spPr>
          <a:xfrm rot="0">
            <a:off x="9958351" y="3388477"/>
            <a:ext cx="6259105" cy="4095526"/>
          </a:xfrm>
          <a:prstGeom prst="rect">
            <a:avLst/>
          </a:prstGeom>
        </p:spPr>
        <p:txBody>
          <a:bodyPr anchor="t" rtlCol="false" tIns="0" lIns="0" bIns="0" rIns="0">
            <a:spAutoFit/>
          </a:bodyPr>
          <a:lstStyle/>
          <a:p>
            <a:pPr>
              <a:lnSpc>
                <a:spcPts val="3644"/>
              </a:lnSpc>
              <a:spcBef>
                <a:spcPct val="0"/>
              </a:spcBef>
            </a:pPr>
            <a:r>
              <a:rPr lang="en-US" sz="2603">
                <a:solidFill>
                  <a:srgbClr val="000000"/>
                </a:solidFill>
                <a:latin typeface="Libre Franklin Light Bold"/>
              </a:rPr>
              <a:t>De</a:t>
            </a:r>
            <a:r>
              <a:rPr lang="en-US" sz="2603">
                <a:solidFill>
                  <a:srgbClr val="000000"/>
                </a:solidFill>
                <a:latin typeface="Libre Franklin Light Bold"/>
              </a:rPr>
              <a:t>cision tree as the name suggests it is a flow like a tree structure that works on t</a:t>
            </a:r>
            <a:r>
              <a:rPr lang="en-US" sz="2603">
                <a:solidFill>
                  <a:srgbClr val="000000"/>
                </a:solidFill>
                <a:latin typeface="Libre Franklin Light Bold"/>
              </a:rPr>
              <a:t>he principle of conditions</a:t>
            </a:r>
            <a:r>
              <a:rPr lang="en-US" sz="2603">
                <a:solidFill>
                  <a:srgbClr val="000000"/>
                </a:solidFill>
                <a:latin typeface="Libre Franklin Light Bold"/>
              </a:rPr>
              <a:t>. It has mainly attributes that include internal nodes, branches and a terminal node.Every internal node holds a “test” on an attribute, branches hold the conclusion of the test and every leaf node means the class label.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14175" y="1739900"/>
            <a:ext cx="3021506" cy="291575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250" y="-933955"/>
            <a:ext cx="2532207" cy="235495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60543" y="8899964"/>
            <a:ext cx="2532207" cy="23549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307839" y="4969284"/>
            <a:ext cx="7836161" cy="4939381"/>
          </a:xfrm>
          <a:prstGeom prst="rect">
            <a:avLst/>
          </a:prstGeom>
        </p:spPr>
      </p:pic>
      <p:sp>
        <p:nvSpPr>
          <p:cNvPr name="TextBox 6" id="6"/>
          <p:cNvSpPr txBox="true"/>
          <p:nvPr/>
        </p:nvSpPr>
        <p:spPr>
          <a:xfrm rot="0">
            <a:off x="3424928" y="1986885"/>
            <a:ext cx="5899450" cy="2421783"/>
          </a:xfrm>
          <a:prstGeom prst="rect">
            <a:avLst/>
          </a:prstGeom>
        </p:spPr>
        <p:txBody>
          <a:bodyPr anchor="t" rtlCol="false" tIns="0" lIns="0" bIns="0" rIns="0">
            <a:spAutoFit/>
          </a:bodyPr>
          <a:lstStyle/>
          <a:p>
            <a:pPr>
              <a:lnSpc>
                <a:spcPts val="9600"/>
              </a:lnSpc>
            </a:pPr>
            <a:r>
              <a:rPr lang="en-US" sz="8000">
                <a:solidFill>
                  <a:srgbClr val="000000"/>
                </a:solidFill>
                <a:latin typeface="Libre Franklin Bold"/>
              </a:rPr>
              <a:t>Random Forest</a:t>
            </a:r>
          </a:p>
        </p:txBody>
      </p:sp>
      <p:sp>
        <p:nvSpPr>
          <p:cNvPr name="TextBox 7" id="7"/>
          <p:cNvSpPr txBox="true"/>
          <p:nvPr/>
        </p:nvSpPr>
        <p:spPr>
          <a:xfrm rot="0">
            <a:off x="9663026" y="4091694"/>
            <a:ext cx="6259105" cy="3181298"/>
          </a:xfrm>
          <a:prstGeom prst="rect">
            <a:avLst/>
          </a:prstGeom>
        </p:spPr>
        <p:txBody>
          <a:bodyPr anchor="t" rtlCol="false" tIns="0" lIns="0" bIns="0" rIns="0">
            <a:spAutoFit/>
          </a:bodyPr>
          <a:lstStyle/>
          <a:p>
            <a:pPr>
              <a:lnSpc>
                <a:spcPts val="3644"/>
              </a:lnSpc>
              <a:spcBef>
                <a:spcPct val="0"/>
              </a:spcBef>
            </a:pPr>
            <a:r>
              <a:rPr lang="en-US" sz="2603">
                <a:solidFill>
                  <a:srgbClr val="000000"/>
                </a:solidFill>
                <a:latin typeface="Libre Franklin Light Bold"/>
              </a:rPr>
              <a:t>R</a:t>
            </a:r>
            <a:r>
              <a:rPr lang="en-US" sz="2603">
                <a:solidFill>
                  <a:srgbClr val="000000"/>
                </a:solidFill>
                <a:latin typeface="Libre Franklin Light Bold"/>
              </a:rPr>
              <a:t>andom forest, like its name implies, consists of a large number of individual decision trees that operate as an </a:t>
            </a:r>
            <a:r>
              <a:rPr lang="en-US" sz="2603">
                <a:solidFill>
                  <a:srgbClr val="000000"/>
                </a:solidFill>
                <a:latin typeface="Libre Franklin Light Bold"/>
              </a:rPr>
              <a:t>ensemble</a:t>
            </a:r>
            <a:r>
              <a:rPr lang="en-US" sz="2603">
                <a:solidFill>
                  <a:srgbClr val="000000"/>
                </a:solidFill>
                <a:latin typeface="Libre Franklin Light Bold"/>
              </a:rPr>
              <a:t>. Each individual tree in the random forest spits out a class prediction and the class with t</a:t>
            </a:r>
            <a:r>
              <a:rPr lang="en-US" sz="2603">
                <a:solidFill>
                  <a:srgbClr val="000000"/>
                </a:solidFill>
                <a:latin typeface="Libre Franklin Light Bold"/>
              </a:rPr>
              <a:t>he most votes becomes our model’s p</a:t>
            </a:r>
            <a:r>
              <a:rPr lang="en-US" sz="2603">
                <a:solidFill>
                  <a:srgbClr val="000000"/>
                </a:solidFill>
                <a:latin typeface="Libre Franklin Light Bold"/>
              </a:rPr>
              <a:t>rediction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14175" y="1739900"/>
            <a:ext cx="3021506" cy="291575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250" y="-933955"/>
            <a:ext cx="2532207" cy="235495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60543" y="8899964"/>
            <a:ext cx="2532207" cy="23549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2407947" y="5143500"/>
            <a:ext cx="6285865" cy="5370147"/>
          </a:xfrm>
          <a:prstGeom prst="rect">
            <a:avLst/>
          </a:prstGeom>
        </p:spPr>
      </p:pic>
      <p:sp>
        <p:nvSpPr>
          <p:cNvPr name="TextBox 6" id="6"/>
          <p:cNvSpPr txBox="true"/>
          <p:nvPr/>
        </p:nvSpPr>
        <p:spPr>
          <a:xfrm rot="0">
            <a:off x="3424928" y="2592331"/>
            <a:ext cx="5899450" cy="1210892"/>
          </a:xfrm>
          <a:prstGeom prst="rect">
            <a:avLst/>
          </a:prstGeom>
        </p:spPr>
        <p:txBody>
          <a:bodyPr anchor="t" rtlCol="false" tIns="0" lIns="0" bIns="0" rIns="0">
            <a:spAutoFit/>
          </a:bodyPr>
          <a:lstStyle/>
          <a:p>
            <a:pPr>
              <a:lnSpc>
                <a:spcPts val="9600"/>
              </a:lnSpc>
            </a:pPr>
            <a:r>
              <a:rPr lang="en-US" sz="8000">
                <a:solidFill>
                  <a:srgbClr val="000000"/>
                </a:solidFill>
                <a:latin typeface="Libre Franklin Bold"/>
              </a:rPr>
              <a:t>KNN</a:t>
            </a:r>
          </a:p>
        </p:txBody>
      </p:sp>
      <p:sp>
        <p:nvSpPr>
          <p:cNvPr name="TextBox 7" id="7"/>
          <p:cNvSpPr txBox="true"/>
          <p:nvPr/>
        </p:nvSpPr>
        <p:spPr>
          <a:xfrm rot="0">
            <a:off x="9663026" y="2948910"/>
            <a:ext cx="6259105" cy="5466867"/>
          </a:xfrm>
          <a:prstGeom prst="rect">
            <a:avLst/>
          </a:prstGeom>
        </p:spPr>
        <p:txBody>
          <a:bodyPr anchor="t" rtlCol="false" tIns="0" lIns="0" bIns="0" rIns="0">
            <a:spAutoFit/>
          </a:bodyPr>
          <a:lstStyle/>
          <a:p>
            <a:pPr>
              <a:lnSpc>
                <a:spcPts val="3644"/>
              </a:lnSpc>
              <a:spcBef>
                <a:spcPct val="0"/>
              </a:spcBef>
            </a:pPr>
            <a:r>
              <a:rPr lang="en-US" sz="2603" spc="-7">
                <a:solidFill>
                  <a:srgbClr val="000000"/>
                </a:solidFill>
                <a:latin typeface="Libre Franklin Light Bold"/>
              </a:rPr>
              <a:t>To</a:t>
            </a:r>
            <a:r>
              <a:rPr lang="en-US" sz="2603" spc="-7">
                <a:solidFill>
                  <a:srgbClr val="000000"/>
                </a:solidFill>
                <a:latin typeface="Libre Franklin Light Bold"/>
              </a:rPr>
              <a:t> make a prediction, the KNN algorithm will use the entire dataset. Indeed, for an observation that isn’t part of the dataset and is the actual value we want to predict, the algorithm will look for the K instances of the dataset closest to our observation.</a:t>
            </a:r>
          </a:p>
          <a:p>
            <a:pPr>
              <a:lnSpc>
                <a:spcPts val="3644"/>
              </a:lnSpc>
              <a:spcBef>
                <a:spcPct val="0"/>
              </a:spcBef>
            </a:pPr>
            <a:r>
              <a:rPr lang="en-US" sz="2603" spc="-7">
                <a:solidFill>
                  <a:srgbClr val="000000"/>
                </a:solidFill>
                <a:latin typeface="Libre Franklin Light Bold"/>
              </a:rPr>
              <a:t>Then for t</a:t>
            </a:r>
            <a:r>
              <a:rPr lang="en-US" sz="2603" spc="-7">
                <a:solidFill>
                  <a:srgbClr val="000000"/>
                </a:solidFill>
                <a:latin typeface="Libre Franklin Light Bold"/>
              </a:rPr>
              <a:t>hese K neighbors, the algorithm will use their output in order to calculate the v</a:t>
            </a:r>
            <a:r>
              <a:rPr lang="en-US" sz="2603" spc="-7">
                <a:solidFill>
                  <a:srgbClr val="000000"/>
                </a:solidFill>
                <a:latin typeface="Libre Franklin Light Bold"/>
              </a:rPr>
              <a:t>ariable y of the observation that we want to predict.</a:t>
            </a:r>
          </a:p>
          <a:p>
            <a:pPr>
              <a:lnSpc>
                <a:spcPts val="3644"/>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14175" y="1739900"/>
            <a:ext cx="3021506" cy="291575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250" y="-933955"/>
            <a:ext cx="2532207" cy="235495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60543" y="8899964"/>
            <a:ext cx="2532207" cy="23549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398340" y="5143500"/>
            <a:ext cx="7400911" cy="4933940"/>
          </a:xfrm>
          <a:prstGeom prst="rect">
            <a:avLst/>
          </a:prstGeom>
        </p:spPr>
      </p:pic>
      <p:sp>
        <p:nvSpPr>
          <p:cNvPr name="TextBox 6" id="6"/>
          <p:cNvSpPr txBox="true"/>
          <p:nvPr/>
        </p:nvSpPr>
        <p:spPr>
          <a:xfrm rot="0">
            <a:off x="3424928" y="2592331"/>
            <a:ext cx="5899450" cy="1210892"/>
          </a:xfrm>
          <a:prstGeom prst="rect">
            <a:avLst/>
          </a:prstGeom>
        </p:spPr>
        <p:txBody>
          <a:bodyPr anchor="t" rtlCol="false" tIns="0" lIns="0" bIns="0" rIns="0">
            <a:spAutoFit/>
          </a:bodyPr>
          <a:lstStyle/>
          <a:p>
            <a:pPr>
              <a:lnSpc>
                <a:spcPts val="9600"/>
              </a:lnSpc>
            </a:pPr>
            <a:r>
              <a:rPr lang="en-US" sz="8000">
                <a:solidFill>
                  <a:srgbClr val="000000"/>
                </a:solidFill>
                <a:latin typeface="Libre Franklin Bold"/>
              </a:rPr>
              <a:t>SVM</a:t>
            </a:r>
          </a:p>
        </p:txBody>
      </p:sp>
      <p:sp>
        <p:nvSpPr>
          <p:cNvPr name="TextBox 7" id="7"/>
          <p:cNvSpPr txBox="true"/>
          <p:nvPr/>
        </p:nvSpPr>
        <p:spPr>
          <a:xfrm rot="0">
            <a:off x="9663026" y="2491796"/>
            <a:ext cx="6259105" cy="6381095"/>
          </a:xfrm>
          <a:prstGeom prst="rect">
            <a:avLst/>
          </a:prstGeom>
        </p:spPr>
        <p:txBody>
          <a:bodyPr anchor="t" rtlCol="false" tIns="0" lIns="0" bIns="0" rIns="0">
            <a:spAutoFit/>
          </a:bodyPr>
          <a:lstStyle/>
          <a:p>
            <a:pPr>
              <a:lnSpc>
                <a:spcPts val="3644"/>
              </a:lnSpc>
              <a:spcBef>
                <a:spcPct val="0"/>
              </a:spcBef>
            </a:pPr>
            <a:r>
              <a:rPr lang="en-US" sz="2603" spc="-7">
                <a:solidFill>
                  <a:srgbClr val="000000"/>
                </a:solidFill>
                <a:latin typeface="Libre Franklin Light Bold"/>
              </a:rPr>
              <a:t>The</a:t>
            </a:r>
            <a:r>
              <a:rPr lang="en-US" sz="2603" spc="-7">
                <a:solidFill>
                  <a:srgbClr val="000000"/>
                </a:solidFill>
                <a:latin typeface="Libre Franklin Light Bold"/>
              </a:rPr>
              <a:t> goal of the SVM algorithm is to create the best line or decision boundary that can segregate n-dimensional space into classes so that we can easily put the new data point in the correct category in the future. This best decision boundary is called a hyperplane.</a:t>
            </a:r>
          </a:p>
          <a:p>
            <a:pPr>
              <a:lnSpc>
                <a:spcPts val="3644"/>
              </a:lnSpc>
              <a:spcBef>
                <a:spcPct val="0"/>
              </a:spcBef>
            </a:pPr>
            <a:r>
              <a:rPr lang="en-US" sz="2603" spc="-7">
                <a:solidFill>
                  <a:srgbClr val="000000"/>
                </a:solidFill>
                <a:latin typeface="Libre Franklin Light Bold"/>
              </a:rPr>
              <a:t>SVM chooses t</a:t>
            </a:r>
            <a:r>
              <a:rPr lang="en-US" sz="2603" spc="-7">
                <a:solidFill>
                  <a:srgbClr val="000000"/>
                </a:solidFill>
                <a:latin typeface="Libre Franklin Light Bold"/>
              </a:rPr>
              <a:t>he extreme points/vectors that help in creating the hyperplane. These extreme cases </a:t>
            </a:r>
            <a:r>
              <a:rPr lang="en-US" sz="2603" spc="-7">
                <a:solidFill>
                  <a:srgbClr val="000000"/>
                </a:solidFill>
                <a:latin typeface="Libre Franklin Light Bold"/>
              </a:rPr>
              <a:t>are called as support vectors, and hence algorithm is termed as Support Vector Machine</a:t>
            </a:r>
          </a:p>
          <a:p>
            <a:pPr>
              <a:lnSpc>
                <a:spcPts val="3644"/>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blipFill>
          <a:blip r:embed="rId2"/>
          <a:srcRect l="-19594" t="27502" r="-21047" b="16822"/>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0">
            <a:off x="5334155" y="3410292"/>
            <a:ext cx="7619689" cy="5659575"/>
            <a:chOff x="0" y="0"/>
            <a:chExt cx="11229782" cy="8340996"/>
          </a:xfrm>
        </p:grpSpPr>
        <p:sp>
          <p:nvSpPr>
            <p:cNvPr name="Freeform 3" id="3"/>
            <p:cNvSpPr/>
            <p:nvPr/>
          </p:nvSpPr>
          <p:spPr>
            <a:xfrm>
              <a:off x="0" y="0"/>
              <a:ext cx="11229782" cy="8340996"/>
            </a:xfrm>
            <a:custGeom>
              <a:avLst/>
              <a:gdLst/>
              <a:ahLst/>
              <a:cxnLst/>
              <a:rect r="r" b="b" t="t" l="l"/>
              <a:pathLst>
                <a:path h="8340996" w="11229782">
                  <a:moveTo>
                    <a:pt x="0" y="0"/>
                  </a:moveTo>
                  <a:lnTo>
                    <a:pt x="0" y="8340996"/>
                  </a:lnTo>
                  <a:lnTo>
                    <a:pt x="11229782" y="8340996"/>
                  </a:lnTo>
                  <a:lnTo>
                    <a:pt x="11229782" y="0"/>
                  </a:lnTo>
                  <a:lnTo>
                    <a:pt x="0" y="0"/>
                  </a:lnTo>
                  <a:close/>
                  <a:moveTo>
                    <a:pt x="11168822" y="8280036"/>
                  </a:moveTo>
                  <a:lnTo>
                    <a:pt x="59690" y="8280036"/>
                  </a:lnTo>
                  <a:lnTo>
                    <a:pt x="59690" y="59690"/>
                  </a:lnTo>
                  <a:lnTo>
                    <a:pt x="11168822" y="59690"/>
                  </a:lnTo>
                  <a:lnTo>
                    <a:pt x="11168822" y="8280036"/>
                  </a:lnTo>
                  <a:close/>
                </a:path>
              </a:pathLst>
            </a:custGeom>
            <a:solidFill>
              <a:srgbClr val="FFFFFF">
                <a:alpha val="47843"/>
              </a:srgbClr>
            </a:solidFill>
          </p:spPr>
        </p:sp>
      </p:grpSp>
      <p:sp>
        <p:nvSpPr>
          <p:cNvPr name="TextBox 4" id="4"/>
          <p:cNvSpPr txBox="true"/>
          <p:nvPr/>
        </p:nvSpPr>
        <p:spPr>
          <a:xfrm rot="0">
            <a:off x="6409255" y="6703196"/>
            <a:ext cx="5469490" cy="827916"/>
          </a:xfrm>
          <a:prstGeom prst="rect">
            <a:avLst/>
          </a:prstGeom>
        </p:spPr>
        <p:txBody>
          <a:bodyPr anchor="t" rtlCol="false" tIns="0" lIns="0" bIns="0" rIns="0">
            <a:spAutoFit/>
          </a:bodyPr>
          <a:lstStyle/>
          <a:p>
            <a:pPr algn="ctr">
              <a:lnSpc>
                <a:spcPts val="3360"/>
              </a:lnSpc>
            </a:pPr>
            <a:r>
              <a:rPr lang="en-US" sz="2400">
                <a:solidFill>
                  <a:srgbClr val="FFFFFF"/>
                </a:solidFill>
                <a:latin typeface="Libre Franklin Medium Bold"/>
              </a:rPr>
              <a:t>ENG19CS0265</a:t>
            </a:r>
          </a:p>
          <a:p>
            <a:pPr algn="ctr">
              <a:lnSpc>
                <a:spcPts val="3360"/>
              </a:lnSpc>
              <a:spcBef>
                <a:spcPct val="0"/>
              </a:spcBef>
            </a:pPr>
            <a:r>
              <a:rPr lang="en-US" sz="2400">
                <a:solidFill>
                  <a:srgbClr val="FFFFFF"/>
                </a:solidFill>
                <a:latin typeface="Libre Franklin Medium Bold"/>
              </a:rPr>
              <a:t>RUPAM SHIL</a:t>
            </a:r>
          </a:p>
        </p:txBody>
      </p:sp>
      <p:pic>
        <p:nvPicPr>
          <p:cNvPr name="Picture 5" id="5"/>
          <p:cNvPicPr>
            <a:picLocks noChangeAspect="true"/>
          </p:cNvPicPr>
          <p:nvPr/>
        </p:nvPicPr>
        <p:blipFill>
          <a:blip r:embed="rId3"/>
          <a:srcRect l="0" t="0" r="0" b="0"/>
          <a:stretch>
            <a:fillRect/>
          </a:stretch>
        </p:blipFill>
        <p:spPr>
          <a:xfrm flipH="false" flipV="false" rot="5400000">
            <a:off x="7112642" y="1378934"/>
            <a:ext cx="4062716" cy="4062716"/>
          </a:xfrm>
          <a:prstGeom prst="rect">
            <a:avLst/>
          </a:prstGeom>
        </p:spPr>
      </p:pic>
      <p:sp>
        <p:nvSpPr>
          <p:cNvPr name="TextBox 6" id="6"/>
          <p:cNvSpPr txBox="true"/>
          <p:nvPr/>
        </p:nvSpPr>
        <p:spPr>
          <a:xfrm rot="0">
            <a:off x="5637847" y="2804846"/>
            <a:ext cx="6604763" cy="1210892"/>
          </a:xfrm>
          <a:prstGeom prst="rect">
            <a:avLst/>
          </a:prstGeom>
        </p:spPr>
        <p:txBody>
          <a:bodyPr anchor="t" rtlCol="false" tIns="0" lIns="0" bIns="0" rIns="0">
            <a:spAutoFit/>
          </a:bodyPr>
          <a:lstStyle/>
          <a:p>
            <a:pPr algn="ctr">
              <a:lnSpc>
                <a:spcPts val="9600"/>
              </a:lnSpc>
            </a:pPr>
            <a:r>
              <a:rPr lang="en-US" sz="8000">
                <a:solidFill>
                  <a:srgbClr val="FFFFFF"/>
                </a:solidFill>
                <a:latin typeface="Libre Franklin Bold"/>
              </a:rPr>
              <a:t>Thank you!</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5250" y="134907"/>
            <a:ext cx="2532207" cy="2354953"/>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60543" y="7797141"/>
            <a:ext cx="2532207" cy="2354953"/>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6549572" y="4379149"/>
            <a:ext cx="193662" cy="1224302"/>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40455"/>
          <a:stretch>
            <a:fillRect/>
          </a:stretch>
        </p:blipFill>
        <p:spPr>
          <a:xfrm flipH="false" flipV="false" rot="-10800000">
            <a:off x="14267483" y="1028700"/>
            <a:ext cx="193662" cy="729008"/>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40455"/>
          <a:stretch>
            <a:fillRect/>
          </a:stretch>
        </p:blipFill>
        <p:spPr>
          <a:xfrm flipH="false" flipV="false" rot="-10800000">
            <a:off x="14267483" y="8340859"/>
            <a:ext cx="193662" cy="729008"/>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67522" y="4495116"/>
            <a:ext cx="193662" cy="1224302"/>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40455"/>
          <a:stretch>
            <a:fillRect/>
          </a:stretch>
        </p:blipFill>
        <p:spPr>
          <a:xfrm flipH="false" flipV="false" rot="0">
            <a:off x="3749611" y="8340859"/>
            <a:ext cx="193662" cy="729008"/>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40455"/>
          <a:stretch>
            <a:fillRect/>
          </a:stretch>
        </p:blipFill>
        <p:spPr>
          <a:xfrm flipH="false" flipV="false" rot="0">
            <a:off x="3749611" y="1028700"/>
            <a:ext cx="193662" cy="729008"/>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584556" y="3685623"/>
            <a:ext cx="3021506" cy="2915754"/>
          </a:xfrm>
          <a:prstGeom prst="rect">
            <a:avLst/>
          </a:prstGeom>
        </p:spPr>
      </p:pic>
      <p:sp>
        <p:nvSpPr>
          <p:cNvPr name="TextBox 3" id="3"/>
          <p:cNvSpPr txBox="true"/>
          <p:nvPr/>
        </p:nvSpPr>
        <p:spPr>
          <a:xfrm rot="0">
            <a:off x="4668010" y="4538054"/>
            <a:ext cx="4599387" cy="1210892"/>
          </a:xfrm>
          <a:prstGeom prst="rect">
            <a:avLst/>
          </a:prstGeom>
        </p:spPr>
        <p:txBody>
          <a:bodyPr anchor="t" rtlCol="false" tIns="0" lIns="0" bIns="0" rIns="0">
            <a:spAutoFit/>
          </a:bodyPr>
          <a:lstStyle/>
          <a:p>
            <a:pPr>
              <a:lnSpc>
                <a:spcPts val="9600"/>
              </a:lnSpc>
            </a:pPr>
            <a:r>
              <a:rPr lang="en-US" sz="8000">
                <a:solidFill>
                  <a:srgbClr val="000000"/>
                </a:solidFill>
                <a:latin typeface="Libre Franklin Bold"/>
              </a:rPr>
              <a:t>Agenda</a:t>
            </a:r>
          </a:p>
        </p:txBody>
      </p:sp>
      <p:sp>
        <p:nvSpPr>
          <p:cNvPr name="TextBox 4" id="4"/>
          <p:cNvSpPr txBox="true"/>
          <p:nvPr/>
        </p:nvSpPr>
        <p:spPr>
          <a:xfrm rot="0">
            <a:off x="10114505" y="3628473"/>
            <a:ext cx="6812141" cy="3196809"/>
          </a:xfrm>
          <a:prstGeom prst="rect">
            <a:avLst/>
          </a:prstGeom>
        </p:spPr>
        <p:txBody>
          <a:bodyPr anchor="t" rtlCol="false" tIns="0" lIns="0" bIns="0" rIns="0">
            <a:spAutoFit/>
          </a:bodyPr>
          <a:lstStyle/>
          <a:p>
            <a:pPr>
              <a:lnSpc>
                <a:spcPts val="2849"/>
              </a:lnSpc>
            </a:pPr>
            <a:r>
              <a:rPr lang="en-US" sz="1900">
                <a:solidFill>
                  <a:srgbClr val="000000"/>
                </a:solidFill>
                <a:latin typeface="Libre Franklin Light Bold"/>
              </a:rPr>
              <a:t>Introduction</a:t>
            </a:r>
          </a:p>
          <a:p>
            <a:pPr>
              <a:lnSpc>
                <a:spcPts val="2849"/>
              </a:lnSpc>
            </a:pPr>
            <a:r>
              <a:rPr lang="en-US" sz="1899">
                <a:solidFill>
                  <a:srgbClr val="000000"/>
                </a:solidFill>
                <a:latin typeface="Libre Franklin Light Bold"/>
              </a:rPr>
              <a:t>Supervised, unsupervised and Reinforcement Learning</a:t>
            </a:r>
          </a:p>
          <a:p>
            <a:pPr>
              <a:lnSpc>
                <a:spcPts val="2849"/>
              </a:lnSpc>
            </a:pPr>
            <a:r>
              <a:rPr lang="en-US" sz="1899">
                <a:solidFill>
                  <a:srgbClr val="000000"/>
                </a:solidFill>
                <a:latin typeface="Libre Franklin Light Bold"/>
              </a:rPr>
              <a:t>Data warehouse </a:t>
            </a:r>
          </a:p>
          <a:p>
            <a:pPr>
              <a:lnSpc>
                <a:spcPts val="2849"/>
              </a:lnSpc>
            </a:pPr>
            <a:r>
              <a:rPr lang="en-US" sz="1899">
                <a:solidFill>
                  <a:srgbClr val="000000"/>
                </a:solidFill>
                <a:latin typeface="Libre Franklin Light Bold"/>
              </a:rPr>
              <a:t>Data mining</a:t>
            </a:r>
          </a:p>
          <a:p>
            <a:pPr>
              <a:lnSpc>
                <a:spcPts val="2849"/>
              </a:lnSpc>
            </a:pPr>
            <a:r>
              <a:rPr lang="en-US" sz="1899">
                <a:solidFill>
                  <a:srgbClr val="000000"/>
                </a:solidFill>
                <a:latin typeface="Libre Franklin Light Bold"/>
              </a:rPr>
              <a:t> Linear Regression</a:t>
            </a:r>
          </a:p>
          <a:p>
            <a:pPr>
              <a:lnSpc>
                <a:spcPts val="2849"/>
              </a:lnSpc>
            </a:pPr>
            <a:r>
              <a:rPr lang="en-US" sz="1899">
                <a:solidFill>
                  <a:srgbClr val="000000"/>
                </a:solidFill>
                <a:latin typeface="Libre Franklin Light Bold"/>
              </a:rPr>
              <a:t>Logistic Regression</a:t>
            </a:r>
          </a:p>
          <a:p>
            <a:pPr>
              <a:lnSpc>
                <a:spcPts val="2849"/>
              </a:lnSpc>
            </a:pPr>
            <a:r>
              <a:rPr lang="en-US" sz="1899">
                <a:solidFill>
                  <a:srgbClr val="000000"/>
                </a:solidFill>
                <a:latin typeface="Libre Franklin Light Bold"/>
              </a:rPr>
              <a:t>Decission Tree</a:t>
            </a:r>
          </a:p>
          <a:p>
            <a:pPr>
              <a:lnSpc>
                <a:spcPts val="2850"/>
              </a:lnSpc>
            </a:pPr>
            <a:r>
              <a:rPr lang="en-US" sz="1899">
                <a:solidFill>
                  <a:srgbClr val="000000"/>
                </a:solidFill>
                <a:latin typeface="Libre Franklin Light Bold"/>
              </a:rPr>
              <a:t>KNN</a:t>
            </a:r>
          </a:p>
          <a:p>
            <a:pPr>
              <a:lnSpc>
                <a:spcPts val="2849"/>
              </a:lnSpc>
            </a:pPr>
            <a:r>
              <a:rPr lang="en-US" sz="1900">
                <a:solidFill>
                  <a:srgbClr val="000000"/>
                </a:solidFill>
                <a:latin typeface="Libre Franklin Light Bold"/>
              </a:rPr>
              <a:t>SVM</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250" y="95250"/>
            <a:ext cx="2532207" cy="2354953"/>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60543" y="7836797"/>
            <a:ext cx="2532207" cy="2354953"/>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blipFill>
          <a:blip r:embed="rId2"/>
          <a:srcRect l="-21047" t="17087" r="-20302" b="26957"/>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8415861">
            <a:off x="5396950" y="-3000640"/>
            <a:ext cx="7494101" cy="749410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87655" b="0"/>
          <a:stretch>
            <a:fillRect/>
          </a:stretch>
        </p:blipFill>
        <p:spPr>
          <a:xfrm flipH="false" flipV="false" rot="-5400000">
            <a:off x="15925527" y="-148776"/>
            <a:ext cx="312593" cy="235495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87655" b="0"/>
          <a:stretch>
            <a:fillRect/>
          </a:stretch>
        </p:blipFill>
        <p:spPr>
          <a:xfrm flipH="false" flipV="false" rot="-5400000">
            <a:off x="2049880" y="-148776"/>
            <a:ext cx="312593" cy="235495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58836" r="0" b="0"/>
          <a:stretch>
            <a:fillRect/>
          </a:stretch>
        </p:blipFill>
        <p:spPr>
          <a:xfrm flipH="false" flipV="false" rot="0">
            <a:off x="4237492" y="776716"/>
            <a:ext cx="193662" cy="50396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58836" r="0" b="0"/>
          <a:stretch>
            <a:fillRect/>
          </a:stretch>
        </p:blipFill>
        <p:spPr>
          <a:xfrm flipH="false" flipV="false" rot="0">
            <a:off x="13760015" y="776716"/>
            <a:ext cx="193662" cy="503969"/>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58836" r="0" b="0"/>
          <a:stretch>
            <a:fillRect/>
          </a:stretch>
        </p:blipFill>
        <p:spPr>
          <a:xfrm flipH="false" flipV="false" rot="-10800000">
            <a:off x="9047169" y="-116641"/>
            <a:ext cx="193662" cy="503969"/>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542709" y="2760786"/>
            <a:ext cx="11921437" cy="6812249"/>
          </a:xfrm>
          <a:prstGeom prst="rect">
            <a:avLst/>
          </a:prstGeom>
        </p:spPr>
      </p:pic>
      <p:sp>
        <p:nvSpPr>
          <p:cNvPr name="TextBox 9" id="9"/>
          <p:cNvSpPr txBox="true"/>
          <p:nvPr/>
        </p:nvSpPr>
        <p:spPr>
          <a:xfrm rot="0">
            <a:off x="13080327" y="3543332"/>
            <a:ext cx="5000764" cy="6335213"/>
          </a:xfrm>
          <a:prstGeom prst="rect">
            <a:avLst/>
          </a:prstGeom>
        </p:spPr>
        <p:txBody>
          <a:bodyPr anchor="t" rtlCol="false" tIns="0" lIns="0" bIns="0" rIns="0">
            <a:spAutoFit/>
          </a:bodyPr>
          <a:lstStyle/>
          <a:p>
            <a:pPr>
              <a:lnSpc>
                <a:spcPts val="4546"/>
              </a:lnSpc>
              <a:spcBef>
                <a:spcPct val="0"/>
              </a:spcBef>
            </a:pPr>
            <a:r>
              <a:rPr lang="en-US" sz="3247">
                <a:solidFill>
                  <a:srgbClr val="FFFFFF"/>
                </a:solidFill>
                <a:latin typeface="Libre Franklin Medium Bold"/>
              </a:rPr>
              <a:t> MA</a:t>
            </a:r>
            <a:r>
              <a:rPr lang="en-US" sz="3247">
                <a:solidFill>
                  <a:srgbClr val="FFFFFF"/>
                </a:solidFill>
                <a:latin typeface="Libre Franklin Medium Bold"/>
              </a:rPr>
              <a:t>CHINE LEARNING ALGORITHMS ENABLE THE COMPUTERS TO LEARN FROM DATA, AND EVEN IMPROVE THEMSELVES, WITHOUT BEING EXPLICITLY PROGRAMMED. IT IS A SUBSET OF ARTIFICIAL INTELLIGENCE</a:t>
            </a:r>
          </a:p>
        </p:txBody>
      </p:sp>
      <p:sp>
        <p:nvSpPr>
          <p:cNvPr name="TextBox 10" id="10"/>
          <p:cNvSpPr txBox="true"/>
          <p:nvPr/>
        </p:nvSpPr>
        <p:spPr>
          <a:xfrm rot="0">
            <a:off x="3383653" y="1184996"/>
            <a:ext cx="11560962" cy="1210892"/>
          </a:xfrm>
          <a:prstGeom prst="rect">
            <a:avLst/>
          </a:prstGeom>
        </p:spPr>
        <p:txBody>
          <a:bodyPr anchor="t" rtlCol="false" tIns="0" lIns="0" bIns="0" rIns="0">
            <a:spAutoFit/>
          </a:bodyPr>
          <a:lstStyle/>
          <a:p>
            <a:pPr algn="ctr">
              <a:lnSpc>
                <a:spcPts val="9600"/>
              </a:lnSpc>
            </a:pPr>
            <a:r>
              <a:rPr lang="en-US" sz="8000">
                <a:solidFill>
                  <a:srgbClr val="FFFFFF"/>
                </a:solidFill>
                <a:latin typeface="Libre Franklin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3021506" cy="291575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60543" y="95250"/>
            <a:ext cx="2532207" cy="235495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6947039" y="3306896"/>
            <a:ext cx="11054625" cy="6340978"/>
          </a:xfrm>
          <a:prstGeom prst="rect">
            <a:avLst/>
          </a:prstGeom>
        </p:spPr>
      </p:pic>
      <p:sp>
        <p:nvSpPr>
          <p:cNvPr name="TextBox 5" id="5"/>
          <p:cNvSpPr txBox="true"/>
          <p:nvPr/>
        </p:nvSpPr>
        <p:spPr>
          <a:xfrm rot="0">
            <a:off x="2112155" y="1890656"/>
            <a:ext cx="10362196" cy="1201367"/>
          </a:xfrm>
          <a:prstGeom prst="rect">
            <a:avLst/>
          </a:prstGeom>
        </p:spPr>
        <p:txBody>
          <a:bodyPr anchor="t" rtlCol="false" tIns="0" lIns="0" bIns="0" rIns="0">
            <a:spAutoFit/>
          </a:bodyPr>
          <a:lstStyle/>
          <a:p>
            <a:pPr>
              <a:lnSpc>
                <a:spcPts val="9599"/>
              </a:lnSpc>
            </a:pPr>
            <a:r>
              <a:rPr lang="en-US" sz="8000">
                <a:solidFill>
                  <a:srgbClr val="000000"/>
                </a:solidFill>
                <a:latin typeface="Libre Franklin Bold"/>
              </a:rPr>
              <a:t>Introduction</a:t>
            </a:r>
          </a:p>
        </p:txBody>
      </p:sp>
      <p:sp>
        <p:nvSpPr>
          <p:cNvPr name="TextBox 6" id="6"/>
          <p:cNvSpPr txBox="true"/>
          <p:nvPr/>
        </p:nvSpPr>
        <p:spPr>
          <a:xfrm rot="0">
            <a:off x="1028700" y="6056963"/>
            <a:ext cx="5245898" cy="1412337"/>
          </a:xfrm>
          <a:prstGeom prst="rect">
            <a:avLst/>
          </a:prstGeom>
        </p:spPr>
        <p:txBody>
          <a:bodyPr anchor="t" rtlCol="false" tIns="0" lIns="0" bIns="0" rIns="0">
            <a:spAutoFit/>
          </a:bodyPr>
          <a:lstStyle/>
          <a:p>
            <a:pPr>
              <a:lnSpc>
                <a:spcPts val="2849"/>
              </a:lnSpc>
            </a:pPr>
            <a:r>
              <a:rPr lang="en-US" sz="1900">
                <a:solidFill>
                  <a:srgbClr val="000000"/>
                </a:solidFill>
                <a:latin typeface="Libre Franklin Light Bold"/>
              </a:rPr>
              <a:t>M</a:t>
            </a:r>
            <a:r>
              <a:rPr lang="en-US" sz="1899">
                <a:solidFill>
                  <a:srgbClr val="000000"/>
                </a:solidFill>
                <a:latin typeface="Libre Franklin Light Bold"/>
              </a:rPr>
              <a:t>achine learning is a part of AI which provides intelligence to machines with the ability to automatically learn with experiences without being explicitly programmed.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blipFill>
          <a:blip r:embed="rId2"/>
          <a:srcRect l="-19167" t="22619" r="-19167" b="22619"/>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0">
            <a:off x="8950338" y="1435724"/>
            <a:ext cx="11544266" cy="7102960"/>
            <a:chOff x="0" y="0"/>
            <a:chExt cx="17013765" cy="10468234"/>
          </a:xfrm>
        </p:grpSpPr>
        <p:sp>
          <p:nvSpPr>
            <p:cNvPr name="Freeform 3" id="3"/>
            <p:cNvSpPr/>
            <p:nvPr/>
          </p:nvSpPr>
          <p:spPr>
            <a:xfrm>
              <a:off x="0" y="0"/>
              <a:ext cx="17013765" cy="10468234"/>
            </a:xfrm>
            <a:custGeom>
              <a:avLst/>
              <a:gdLst/>
              <a:ahLst/>
              <a:cxnLst/>
              <a:rect r="r" b="b" t="t" l="l"/>
              <a:pathLst>
                <a:path h="10468234" w="17013765">
                  <a:moveTo>
                    <a:pt x="0" y="0"/>
                  </a:moveTo>
                  <a:lnTo>
                    <a:pt x="0" y="10468234"/>
                  </a:lnTo>
                  <a:lnTo>
                    <a:pt x="17013765" y="10468234"/>
                  </a:lnTo>
                  <a:lnTo>
                    <a:pt x="17013765" y="0"/>
                  </a:lnTo>
                  <a:lnTo>
                    <a:pt x="0" y="0"/>
                  </a:lnTo>
                  <a:close/>
                  <a:moveTo>
                    <a:pt x="16952804" y="10407274"/>
                  </a:moveTo>
                  <a:lnTo>
                    <a:pt x="59690" y="10407274"/>
                  </a:lnTo>
                  <a:lnTo>
                    <a:pt x="59690" y="59690"/>
                  </a:lnTo>
                  <a:lnTo>
                    <a:pt x="16952804" y="59690"/>
                  </a:lnTo>
                  <a:lnTo>
                    <a:pt x="16952804" y="10407274"/>
                  </a:lnTo>
                  <a:close/>
                </a:path>
              </a:pathLst>
            </a:custGeom>
            <a:solidFill>
              <a:srgbClr val="FFFFFF">
                <a:alpha val="40000"/>
              </a:srgbClr>
            </a:solid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87655" b="0"/>
          <a:stretch>
            <a:fillRect/>
          </a:stretch>
        </p:blipFill>
        <p:spPr>
          <a:xfrm flipH="false" flipV="false" rot="-5400000">
            <a:off x="3358398" y="3449205"/>
            <a:ext cx="312593" cy="2354953"/>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9047169" y="-612151"/>
            <a:ext cx="193662" cy="1224302"/>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17065638" y="1028700"/>
            <a:ext cx="193662" cy="1224302"/>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1028700" y="1028700"/>
            <a:ext cx="193662" cy="1224302"/>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8950338" y="9674849"/>
            <a:ext cx="193662" cy="1224302"/>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8033998"/>
            <a:ext cx="193662" cy="1224302"/>
          </a:xfrm>
          <a:prstGeom prst="rect">
            <a:avLst/>
          </a:prstGeom>
        </p:spPr>
      </p:pic>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065638" y="8033998"/>
            <a:ext cx="193662" cy="1224302"/>
          </a:xfrm>
          <a:prstGeom prst="rect">
            <a:avLst/>
          </a:prstGeom>
        </p:spPr>
      </p:pic>
      <p:pic>
        <p:nvPicPr>
          <p:cNvPr name="Picture 11" id="11"/>
          <p:cNvPicPr>
            <a:picLocks noChangeAspect="true"/>
          </p:cNvPicPr>
          <p:nvPr/>
        </p:nvPicPr>
        <p:blipFill>
          <a:blip r:embed="rId7"/>
          <a:srcRect l="0" t="0" r="0" b="0"/>
          <a:stretch>
            <a:fillRect/>
          </a:stretch>
        </p:blipFill>
        <p:spPr>
          <a:xfrm flipH="false" flipV="false" rot="0">
            <a:off x="9597121" y="2031700"/>
            <a:ext cx="8267143" cy="5911007"/>
          </a:xfrm>
          <a:prstGeom prst="rect">
            <a:avLst/>
          </a:prstGeom>
        </p:spPr>
      </p:pic>
      <p:sp>
        <p:nvSpPr>
          <p:cNvPr name="TextBox 12" id="12"/>
          <p:cNvSpPr txBox="true"/>
          <p:nvPr/>
        </p:nvSpPr>
        <p:spPr>
          <a:xfrm rot="0">
            <a:off x="2337218" y="1435724"/>
            <a:ext cx="5672783" cy="2421783"/>
          </a:xfrm>
          <a:prstGeom prst="rect">
            <a:avLst/>
          </a:prstGeom>
        </p:spPr>
        <p:txBody>
          <a:bodyPr anchor="t" rtlCol="false" tIns="0" lIns="0" bIns="0" rIns="0">
            <a:spAutoFit/>
          </a:bodyPr>
          <a:lstStyle/>
          <a:p>
            <a:pPr>
              <a:lnSpc>
                <a:spcPts val="9600"/>
              </a:lnSpc>
            </a:pPr>
            <a:r>
              <a:rPr lang="en-US" sz="8000">
                <a:solidFill>
                  <a:srgbClr val="FFFFFF"/>
                </a:solidFill>
                <a:latin typeface="Libre Franklin Bold"/>
              </a:rPr>
              <a:t>Types of</a:t>
            </a:r>
          </a:p>
          <a:p>
            <a:pPr>
              <a:lnSpc>
                <a:spcPts val="9599"/>
              </a:lnSpc>
            </a:pPr>
            <a:r>
              <a:rPr lang="en-US" sz="8000">
                <a:solidFill>
                  <a:srgbClr val="FFFFFF"/>
                </a:solidFill>
                <a:latin typeface="Libre Franklin Bold"/>
              </a:rPr>
              <a:t>ML</a:t>
            </a:r>
          </a:p>
        </p:txBody>
      </p:sp>
      <p:sp>
        <p:nvSpPr>
          <p:cNvPr name="TextBox 13" id="13"/>
          <p:cNvSpPr txBox="true"/>
          <p:nvPr/>
        </p:nvSpPr>
        <p:spPr>
          <a:xfrm rot="0">
            <a:off x="1955756" y="5029200"/>
            <a:ext cx="6435706" cy="3733800"/>
          </a:xfrm>
          <a:prstGeom prst="rect">
            <a:avLst/>
          </a:prstGeom>
        </p:spPr>
        <p:txBody>
          <a:bodyPr anchor="t" rtlCol="false" tIns="0" lIns="0" bIns="0" rIns="0">
            <a:spAutoFit/>
          </a:bodyPr>
          <a:lstStyle/>
          <a:p>
            <a:pPr marL="863599" indent="-431800" lvl="1">
              <a:lnSpc>
                <a:spcPts val="5999"/>
              </a:lnSpc>
              <a:buFont typeface="Arial"/>
              <a:buChar char="•"/>
            </a:pPr>
            <a:r>
              <a:rPr lang="en-US" sz="3999" spc="-11">
                <a:solidFill>
                  <a:srgbClr val="000000"/>
                </a:solidFill>
                <a:latin typeface="Libre Franklin Light Bold"/>
              </a:rPr>
              <a:t>Supervised Learning </a:t>
            </a:r>
          </a:p>
          <a:p>
            <a:pPr marL="863599" indent="-431800" lvl="1">
              <a:lnSpc>
                <a:spcPts val="5999"/>
              </a:lnSpc>
              <a:buFont typeface="Arial"/>
              <a:buChar char="•"/>
            </a:pPr>
            <a:r>
              <a:rPr lang="en-US" sz="3999" spc="-11">
                <a:solidFill>
                  <a:srgbClr val="000000"/>
                </a:solidFill>
                <a:latin typeface="Libre Franklin Light Bold"/>
              </a:rPr>
              <a:t>Unsupervised Learning </a:t>
            </a:r>
          </a:p>
          <a:p>
            <a:pPr marL="863599" indent="-431800" lvl="1">
              <a:lnSpc>
                <a:spcPts val="5999"/>
              </a:lnSpc>
              <a:buFont typeface="Arial"/>
              <a:buChar char="•"/>
            </a:pPr>
            <a:r>
              <a:rPr lang="en-US" sz="3999" spc="-11">
                <a:solidFill>
                  <a:srgbClr val="000000"/>
                </a:solidFill>
                <a:latin typeface="Libre Franklin Light Bold"/>
              </a:rPr>
              <a:t>Reinforcement Learning </a:t>
            </a:r>
          </a:p>
          <a:p>
            <a:pPr>
              <a:lnSpc>
                <a:spcPts val="59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3021506" cy="291575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727093" y="-1326253"/>
            <a:ext cx="2532207" cy="235495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9258300"/>
            <a:ext cx="2532207" cy="23549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8750233" y="3827802"/>
            <a:ext cx="8859511" cy="5430498"/>
          </a:xfrm>
          <a:prstGeom prst="rect">
            <a:avLst/>
          </a:prstGeom>
        </p:spPr>
      </p:pic>
      <p:sp>
        <p:nvSpPr>
          <p:cNvPr name="TextBox 6" id="6"/>
          <p:cNvSpPr txBox="true"/>
          <p:nvPr/>
        </p:nvSpPr>
        <p:spPr>
          <a:xfrm rot="0">
            <a:off x="2112155" y="1881131"/>
            <a:ext cx="12614938" cy="1210892"/>
          </a:xfrm>
          <a:prstGeom prst="rect">
            <a:avLst/>
          </a:prstGeom>
        </p:spPr>
        <p:txBody>
          <a:bodyPr anchor="t" rtlCol="false" tIns="0" lIns="0" bIns="0" rIns="0">
            <a:spAutoFit/>
          </a:bodyPr>
          <a:lstStyle/>
          <a:p>
            <a:pPr>
              <a:lnSpc>
                <a:spcPts val="9600"/>
              </a:lnSpc>
            </a:pPr>
            <a:r>
              <a:rPr lang="en-US" sz="8000">
                <a:solidFill>
                  <a:srgbClr val="000000"/>
                </a:solidFill>
                <a:latin typeface="Libre Franklin Bold"/>
              </a:rPr>
              <a:t>Supervised Learning</a:t>
            </a:r>
          </a:p>
        </p:txBody>
      </p:sp>
      <p:sp>
        <p:nvSpPr>
          <p:cNvPr name="TextBox 7" id="7"/>
          <p:cNvSpPr txBox="true"/>
          <p:nvPr/>
        </p:nvSpPr>
        <p:spPr>
          <a:xfrm rot="0">
            <a:off x="1028700" y="4470411"/>
            <a:ext cx="7214731" cy="4088130"/>
          </a:xfrm>
          <a:prstGeom prst="rect">
            <a:avLst/>
          </a:prstGeom>
        </p:spPr>
        <p:txBody>
          <a:bodyPr anchor="t" rtlCol="false" tIns="0" lIns="0" bIns="0" rIns="0">
            <a:spAutoFit/>
          </a:bodyPr>
          <a:lstStyle/>
          <a:p>
            <a:pPr>
              <a:lnSpc>
                <a:spcPts val="3299"/>
              </a:lnSpc>
            </a:pPr>
            <a:r>
              <a:rPr lang="en-US" sz="2199">
                <a:solidFill>
                  <a:srgbClr val="000000"/>
                </a:solidFill>
                <a:latin typeface="Libre Franklin Light Bold"/>
              </a:rPr>
              <a:t>Supervised learning, as the name indicates, has the presence of a supervisor as a teacher. Basically supervised learning is when we teach or train the machine using data that is well labeled. Which means some data is already tagged with the correct answer. After that, the machine is provided with a new set of examples(data) so that the supervised learning algorithm analyses the training data(set of training examples) and produces a correct outcome from labeled data.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blipFill>
          <a:blip r:embed="rId2"/>
          <a:srcRect l="-20302" t="28818" r="-21047" b="15226"/>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0">
            <a:off x="4548028" y="2313712"/>
            <a:ext cx="12085690" cy="5659575"/>
            <a:chOff x="0" y="0"/>
            <a:chExt cx="17811707" cy="8340996"/>
          </a:xfrm>
        </p:grpSpPr>
        <p:sp>
          <p:nvSpPr>
            <p:cNvPr name="Freeform 3" id="3"/>
            <p:cNvSpPr/>
            <p:nvPr/>
          </p:nvSpPr>
          <p:spPr>
            <a:xfrm>
              <a:off x="0" y="0"/>
              <a:ext cx="17811707" cy="8340996"/>
            </a:xfrm>
            <a:custGeom>
              <a:avLst/>
              <a:gdLst/>
              <a:ahLst/>
              <a:cxnLst/>
              <a:rect r="r" b="b" t="t" l="l"/>
              <a:pathLst>
                <a:path h="8340996" w="17811707">
                  <a:moveTo>
                    <a:pt x="0" y="0"/>
                  </a:moveTo>
                  <a:lnTo>
                    <a:pt x="0" y="8340996"/>
                  </a:lnTo>
                  <a:lnTo>
                    <a:pt x="17811707" y="8340996"/>
                  </a:lnTo>
                  <a:lnTo>
                    <a:pt x="17811707" y="0"/>
                  </a:lnTo>
                  <a:lnTo>
                    <a:pt x="0" y="0"/>
                  </a:lnTo>
                  <a:close/>
                  <a:moveTo>
                    <a:pt x="17750748" y="8280036"/>
                  </a:moveTo>
                  <a:lnTo>
                    <a:pt x="59690" y="8280036"/>
                  </a:lnTo>
                  <a:lnTo>
                    <a:pt x="59690" y="59690"/>
                  </a:lnTo>
                  <a:lnTo>
                    <a:pt x="17750748" y="59690"/>
                  </a:lnTo>
                  <a:lnTo>
                    <a:pt x="17750748" y="8280036"/>
                  </a:lnTo>
                  <a:close/>
                </a:path>
              </a:pathLst>
            </a:custGeom>
            <a:solidFill>
              <a:srgbClr val="FFFFFF">
                <a:alpha val="40000"/>
              </a:srgbClr>
            </a:solidFill>
          </p:spPr>
        </p:sp>
      </p:grpSp>
      <p:pic>
        <p:nvPicPr>
          <p:cNvPr name="Picture 4" id="4"/>
          <p:cNvPicPr>
            <a:picLocks noChangeAspect="true"/>
          </p:cNvPicPr>
          <p:nvPr/>
        </p:nvPicPr>
        <p:blipFill>
          <a:blip r:embed="rId3"/>
          <a:srcRect l="0" t="0" r="0" b="0"/>
          <a:stretch>
            <a:fillRect/>
          </a:stretch>
        </p:blipFill>
        <p:spPr>
          <a:xfrm flipH="false" flipV="false" rot="2010572">
            <a:off x="2659381" y="3073347"/>
            <a:ext cx="4140306" cy="4140306"/>
          </a:xfrm>
          <a:prstGeom prst="rect">
            <a:avLst/>
          </a:prstGeom>
        </p:spPr>
      </p:pic>
      <p:sp>
        <p:nvSpPr>
          <p:cNvPr name="TextBox 5" id="5"/>
          <p:cNvSpPr txBox="true"/>
          <p:nvPr/>
        </p:nvSpPr>
        <p:spPr>
          <a:xfrm rot="0">
            <a:off x="1622168" y="3327163"/>
            <a:ext cx="5658057" cy="3632675"/>
          </a:xfrm>
          <a:prstGeom prst="rect">
            <a:avLst/>
          </a:prstGeom>
        </p:spPr>
        <p:txBody>
          <a:bodyPr anchor="t" rtlCol="false" tIns="0" lIns="0" bIns="0" rIns="0">
            <a:spAutoFit/>
          </a:bodyPr>
          <a:lstStyle/>
          <a:p>
            <a:pPr algn="ctr">
              <a:lnSpc>
                <a:spcPts val="9600"/>
              </a:lnSpc>
            </a:pPr>
            <a:r>
              <a:rPr lang="en-US" sz="8000">
                <a:solidFill>
                  <a:srgbClr val="FFFFFF"/>
                </a:solidFill>
                <a:latin typeface="Libre Franklin Bold"/>
              </a:rPr>
              <a:t>Types of</a:t>
            </a:r>
          </a:p>
          <a:p>
            <a:pPr algn="ctr">
              <a:lnSpc>
                <a:spcPts val="9599"/>
              </a:lnSpc>
            </a:pPr>
            <a:r>
              <a:rPr lang="en-US" sz="8000">
                <a:solidFill>
                  <a:srgbClr val="FFFFFF"/>
                </a:solidFill>
                <a:latin typeface="Libre Franklin Bold"/>
              </a:rPr>
              <a:t>Supervised Learning</a:t>
            </a:r>
          </a:p>
        </p:txBody>
      </p:sp>
      <p:sp>
        <p:nvSpPr>
          <p:cNvPr name="TextBox 6" id="6"/>
          <p:cNvSpPr txBox="true"/>
          <p:nvPr/>
        </p:nvSpPr>
        <p:spPr>
          <a:xfrm rot="0">
            <a:off x="7037293" y="3126958"/>
            <a:ext cx="9596426" cy="4552541"/>
          </a:xfrm>
          <a:prstGeom prst="rect">
            <a:avLst/>
          </a:prstGeom>
        </p:spPr>
        <p:txBody>
          <a:bodyPr anchor="t" rtlCol="false" tIns="0" lIns="0" bIns="0" rIns="0">
            <a:spAutoFit/>
          </a:bodyPr>
          <a:lstStyle/>
          <a:p>
            <a:pPr marL="658459" indent="-329229" lvl="1">
              <a:lnSpc>
                <a:spcPts val="4574"/>
              </a:lnSpc>
              <a:buFont typeface="Arial"/>
              <a:buChar char="•"/>
            </a:pPr>
            <a:r>
              <a:rPr lang="en-US" sz="3049" spc="-9">
                <a:solidFill>
                  <a:srgbClr val="000000"/>
                </a:solidFill>
                <a:latin typeface="Libre Franklin Light Bold"/>
              </a:rPr>
              <a:t>Cla</a:t>
            </a:r>
            <a:r>
              <a:rPr lang="en-US" sz="3049" spc="-9">
                <a:solidFill>
                  <a:srgbClr val="000000"/>
                </a:solidFill>
                <a:latin typeface="Libre Franklin Light Bold"/>
              </a:rPr>
              <a:t>ssification: A classification problem is when the output variable is a category, such as “red” or “blue” or “disease” and “no disease”.</a:t>
            </a:r>
          </a:p>
          <a:p>
            <a:pPr>
              <a:lnSpc>
                <a:spcPts val="4574"/>
              </a:lnSpc>
            </a:pPr>
          </a:p>
          <a:p>
            <a:pPr marL="658458" indent="-329229" lvl="1">
              <a:lnSpc>
                <a:spcPts val="4574"/>
              </a:lnSpc>
              <a:buFont typeface="Arial"/>
              <a:buChar char="•"/>
            </a:pPr>
            <a:r>
              <a:rPr lang="en-US" sz="3049" spc="-9">
                <a:solidFill>
                  <a:srgbClr val="000000"/>
                </a:solidFill>
                <a:latin typeface="Libre Franklin Light Bold"/>
              </a:rPr>
              <a:t>Regression: Regression models (both linear and non-linear) are used for predicting a real value, like salary for example.</a:t>
            </a:r>
          </a:p>
          <a:p>
            <a:pPr>
              <a:lnSpc>
                <a:spcPts val="4574"/>
              </a:lnSpc>
            </a:pP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4548028" y="-612151"/>
            <a:ext cx="193662" cy="1224302"/>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4451197" y="9674849"/>
            <a:ext cx="193662" cy="1224302"/>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10800000">
            <a:off x="9319122" y="7577583"/>
            <a:ext cx="193662" cy="1224302"/>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9319122" y="1485115"/>
            <a:ext cx="193662" cy="1224302"/>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3818" b="56817"/>
          <a:stretch>
            <a:fillRect/>
          </a:stretch>
        </p:blipFill>
        <p:spPr>
          <a:xfrm flipH="false" flipV="false" rot="-10800000">
            <a:off x="13796792" y="764357"/>
            <a:ext cx="186268" cy="528686"/>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3818" b="56817"/>
          <a:stretch>
            <a:fillRect/>
          </a:stretch>
        </p:blipFill>
        <p:spPr>
          <a:xfrm flipH="false" flipV="true" rot="-10800000">
            <a:off x="13796792" y="8993957"/>
            <a:ext cx="186268" cy="528686"/>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87655" b="0"/>
          <a:stretch>
            <a:fillRect/>
          </a:stretch>
        </p:blipFill>
        <p:spPr>
          <a:xfrm flipH="false" flipV="false" rot="0">
            <a:off x="872404" y="3966024"/>
            <a:ext cx="312593" cy="2354953"/>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87655" b="0"/>
          <a:stretch>
            <a:fillRect/>
          </a:stretch>
        </p:blipFill>
        <p:spPr>
          <a:xfrm flipH="false" flipV="false" rot="0">
            <a:off x="17259300" y="3966024"/>
            <a:ext cx="312593" cy="2354953"/>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3021506" cy="291575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727093" y="-1326253"/>
            <a:ext cx="2532207" cy="235495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9258300"/>
            <a:ext cx="2532207" cy="23549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8419624" y="4695971"/>
            <a:ext cx="9495219" cy="3694160"/>
          </a:xfrm>
          <a:prstGeom prst="rect">
            <a:avLst/>
          </a:prstGeom>
        </p:spPr>
      </p:pic>
      <p:sp>
        <p:nvSpPr>
          <p:cNvPr name="TextBox 6" id="6"/>
          <p:cNvSpPr txBox="true"/>
          <p:nvPr/>
        </p:nvSpPr>
        <p:spPr>
          <a:xfrm rot="0">
            <a:off x="2112155" y="1881131"/>
            <a:ext cx="12614938" cy="1210892"/>
          </a:xfrm>
          <a:prstGeom prst="rect">
            <a:avLst/>
          </a:prstGeom>
        </p:spPr>
        <p:txBody>
          <a:bodyPr anchor="t" rtlCol="false" tIns="0" lIns="0" bIns="0" rIns="0">
            <a:spAutoFit/>
          </a:bodyPr>
          <a:lstStyle/>
          <a:p>
            <a:pPr>
              <a:lnSpc>
                <a:spcPts val="9600"/>
              </a:lnSpc>
            </a:pPr>
            <a:r>
              <a:rPr lang="en-US" sz="8000">
                <a:solidFill>
                  <a:srgbClr val="000000"/>
                </a:solidFill>
                <a:latin typeface="Libre Franklin Bold"/>
              </a:rPr>
              <a:t>Unsupervised Learning</a:t>
            </a:r>
          </a:p>
        </p:txBody>
      </p:sp>
      <p:sp>
        <p:nvSpPr>
          <p:cNvPr name="TextBox 7" id="7"/>
          <p:cNvSpPr txBox="true"/>
          <p:nvPr/>
        </p:nvSpPr>
        <p:spPr>
          <a:xfrm rot="0">
            <a:off x="1028700" y="5087631"/>
            <a:ext cx="7214731" cy="2853690"/>
          </a:xfrm>
          <a:prstGeom prst="rect">
            <a:avLst/>
          </a:prstGeom>
        </p:spPr>
        <p:txBody>
          <a:bodyPr anchor="t" rtlCol="false" tIns="0" lIns="0" bIns="0" rIns="0">
            <a:spAutoFit/>
          </a:bodyPr>
          <a:lstStyle/>
          <a:p>
            <a:pPr>
              <a:lnSpc>
                <a:spcPts val="3299"/>
              </a:lnSpc>
            </a:pPr>
            <a:r>
              <a:rPr lang="en-US" sz="2199">
                <a:solidFill>
                  <a:srgbClr val="000000"/>
                </a:solidFill>
                <a:latin typeface="Libre Franklin Light Bold"/>
              </a:rPr>
              <a:t>Unsupervised learning is the training of a machine using information that is neither classified nor labeled and allowing the algorithm to act on that information without guidance. Here the task of the machine is to group unsorted information according to similarities, patterns, and differences without any prior training of data.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blipFill>
          <a:blip r:embed="rId2"/>
          <a:srcRect l="-20302" t="28818" r="-21047" b="15226"/>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0">
            <a:off x="4548028" y="2313712"/>
            <a:ext cx="12085690" cy="5659575"/>
            <a:chOff x="0" y="0"/>
            <a:chExt cx="17811707" cy="8340996"/>
          </a:xfrm>
        </p:grpSpPr>
        <p:sp>
          <p:nvSpPr>
            <p:cNvPr name="Freeform 3" id="3"/>
            <p:cNvSpPr/>
            <p:nvPr/>
          </p:nvSpPr>
          <p:spPr>
            <a:xfrm>
              <a:off x="0" y="0"/>
              <a:ext cx="17811707" cy="8340996"/>
            </a:xfrm>
            <a:custGeom>
              <a:avLst/>
              <a:gdLst/>
              <a:ahLst/>
              <a:cxnLst/>
              <a:rect r="r" b="b" t="t" l="l"/>
              <a:pathLst>
                <a:path h="8340996" w="17811707">
                  <a:moveTo>
                    <a:pt x="0" y="0"/>
                  </a:moveTo>
                  <a:lnTo>
                    <a:pt x="0" y="8340996"/>
                  </a:lnTo>
                  <a:lnTo>
                    <a:pt x="17811707" y="8340996"/>
                  </a:lnTo>
                  <a:lnTo>
                    <a:pt x="17811707" y="0"/>
                  </a:lnTo>
                  <a:lnTo>
                    <a:pt x="0" y="0"/>
                  </a:lnTo>
                  <a:close/>
                  <a:moveTo>
                    <a:pt x="17750748" y="8280036"/>
                  </a:moveTo>
                  <a:lnTo>
                    <a:pt x="59690" y="8280036"/>
                  </a:lnTo>
                  <a:lnTo>
                    <a:pt x="59690" y="59690"/>
                  </a:lnTo>
                  <a:lnTo>
                    <a:pt x="17750748" y="59690"/>
                  </a:lnTo>
                  <a:lnTo>
                    <a:pt x="17750748" y="8280036"/>
                  </a:lnTo>
                  <a:close/>
                </a:path>
              </a:pathLst>
            </a:custGeom>
            <a:solidFill>
              <a:srgbClr val="FFFFFF">
                <a:alpha val="40000"/>
              </a:srgbClr>
            </a:solidFill>
          </p:spPr>
        </p:sp>
      </p:grpSp>
      <p:pic>
        <p:nvPicPr>
          <p:cNvPr name="Picture 4" id="4"/>
          <p:cNvPicPr>
            <a:picLocks noChangeAspect="true"/>
          </p:cNvPicPr>
          <p:nvPr/>
        </p:nvPicPr>
        <p:blipFill>
          <a:blip r:embed="rId3"/>
          <a:srcRect l="0" t="0" r="0" b="0"/>
          <a:stretch>
            <a:fillRect/>
          </a:stretch>
        </p:blipFill>
        <p:spPr>
          <a:xfrm flipH="false" flipV="false" rot="2010572">
            <a:off x="2659381" y="3073347"/>
            <a:ext cx="4140306" cy="4140306"/>
          </a:xfrm>
          <a:prstGeom prst="rect">
            <a:avLst/>
          </a:prstGeom>
        </p:spPr>
      </p:pic>
      <p:sp>
        <p:nvSpPr>
          <p:cNvPr name="TextBox 5" id="5"/>
          <p:cNvSpPr txBox="true"/>
          <p:nvPr/>
        </p:nvSpPr>
        <p:spPr>
          <a:xfrm rot="0">
            <a:off x="1622168" y="3327163"/>
            <a:ext cx="5658057" cy="3632675"/>
          </a:xfrm>
          <a:prstGeom prst="rect">
            <a:avLst/>
          </a:prstGeom>
        </p:spPr>
        <p:txBody>
          <a:bodyPr anchor="t" rtlCol="false" tIns="0" lIns="0" bIns="0" rIns="0">
            <a:spAutoFit/>
          </a:bodyPr>
          <a:lstStyle/>
          <a:p>
            <a:pPr algn="ctr">
              <a:lnSpc>
                <a:spcPts val="9600"/>
              </a:lnSpc>
            </a:pPr>
            <a:r>
              <a:rPr lang="en-US" sz="8000">
                <a:solidFill>
                  <a:srgbClr val="FFFFFF"/>
                </a:solidFill>
                <a:latin typeface="Libre Franklin Bold"/>
              </a:rPr>
              <a:t>Types of</a:t>
            </a:r>
          </a:p>
          <a:p>
            <a:pPr algn="ctr">
              <a:lnSpc>
                <a:spcPts val="9599"/>
              </a:lnSpc>
            </a:pPr>
            <a:r>
              <a:rPr lang="en-US" sz="8000">
                <a:solidFill>
                  <a:srgbClr val="FFFFFF"/>
                </a:solidFill>
                <a:latin typeface="Libre Franklin Bold"/>
              </a:rPr>
              <a:t>Unupervised Learning</a:t>
            </a:r>
          </a:p>
        </p:txBody>
      </p:sp>
      <p:sp>
        <p:nvSpPr>
          <p:cNvPr name="TextBox 6" id="6"/>
          <p:cNvSpPr txBox="true"/>
          <p:nvPr/>
        </p:nvSpPr>
        <p:spPr>
          <a:xfrm rot="0">
            <a:off x="7280225" y="2668561"/>
            <a:ext cx="9353493" cy="5556212"/>
          </a:xfrm>
          <a:prstGeom prst="rect">
            <a:avLst/>
          </a:prstGeom>
        </p:spPr>
        <p:txBody>
          <a:bodyPr anchor="t" rtlCol="false" tIns="0" lIns="0" bIns="0" rIns="0">
            <a:spAutoFit/>
          </a:bodyPr>
          <a:lstStyle/>
          <a:p>
            <a:pPr marL="641790" indent="-320895" lvl="1">
              <a:lnSpc>
                <a:spcPts val="4458"/>
              </a:lnSpc>
              <a:buFont typeface="Arial"/>
              <a:buChar char="•"/>
            </a:pPr>
            <a:r>
              <a:rPr lang="en-US" sz="2972" spc="-8">
                <a:solidFill>
                  <a:srgbClr val="000000"/>
                </a:solidFill>
                <a:latin typeface="Libre Franklin Light Bold"/>
              </a:rPr>
              <a:t>Clu</a:t>
            </a:r>
            <a:r>
              <a:rPr lang="en-US" sz="2972" spc="-8">
                <a:solidFill>
                  <a:srgbClr val="000000"/>
                </a:solidFill>
                <a:latin typeface="Libre Franklin Light Bold"/>
              </a:rPr>
              <a:t>stering: A clustering problem is where you want to discover the inherent groupings in the data, such as grouping customers by purchasing behavior.</a:t>
            </a:r>
          </a:p>
          <a:p>
            <a:pPr>
              <a:lnSpc>
                <a:spcPts val="4458"/>
              </a:lnSpc>
            </a:pPr>
          </a:p>
          <a:p>
            <a:pPr marL="641789" indent="-320894" lvl="1">
              <a:lnSpc>
                <a:spcPts val="4458"/>
              </a:lnSpc>
              <a:buFont typeface="Arial"/>
              <a:buChar char="•"/>
            </a:pPr>
            <a:r>
              <a:rPr lang="en-US" sz="2972" spc="-8">
                <a:solidFill>
                  <a:srgbClr val="000000"/>
                </a:solidFill>
                <a:latin typeface="Libre Franklin Light Bold"/>
              </a:rPr>
              <a:t>A</a:t>
            </a:r>
            <a:r>
              <a:rPr lang="en-US" sz="2972" spc="-8">
                <a:solidFill>
                  <a:srgbClr val="000000"/>
                </a:solidFill>
                <a:latin typeface="Libre Franklin Light Bold"/>
              </a:rPr>
              <a:t>ssociation: An association rule learning problem is where you want to discover rules that describe large portions of your data, such as people that buy X also tend to buy Y.</a:t>
            </a:r>
          </a:p>
          <a:p>
            <a:pPr>
              <a:lnSpc>
                <a:spcPts val="4458"/>
              </a:lnSpc>
            </a:pP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4548028" y="-612151"/>
            <a:ext cx="193662" cy="1224302"/>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4451197" y="9674849"/>
            <a:ext cx="193662" cy="1224302"/>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10800000">
            <a:off x="9319122" y="7577583"/>
            <a:ext cx="193662" cy="1224302"/>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9319122" y="1485115"/>
            <a:ext cx="193662" cy="1224302"/>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3818" b="56817"/>
          <a:stretch>
            <a:fillRect/>
          </a:stretch>
        </p:blipFill>
        <p:spPr>
          <a:xfrm flipH="false" flipV="false" rot="-10800000">
            <a:off x="13796792" y="764357"/>
            <a:ext cx="186268" cy="528686"/>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3818" b="56817"/>
          <a:stretch>
            <a:fillRect/>
          </a:stretch>
        </p:blipFill>
        <p:spPr>
          <a:xfrm flipH="false" flipV="true" rot="-10800000">
            <a:off x="13796792" y="8993957"/>
            <a:ext cx="186268" cy="528686"/>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87655" b="0"/>
          <a:stretch>
            <a:fillRect/>
          </a:stretch>
        </p:blipFill>
        <p:spPr>
          <a:xfrm flipH="false" flipV="false" rot="0">
            <a:off x="872404" y="3966024"/>
            <a:ext cx="312593" cy="2354953"/>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87655" b="0"/>
          <a:stretch>
            <a:fillRect/>
          </a:stretch>
        </p:blipFill>
        <p:spPr>
          <a:xfrm flipH="false" flipV="false" rot="0">
            <a:off x="17259300" y="3966024"/>
            <a:ext cx="312593" cy="235495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DAEofbYDhkM</dc:identifier>
  <dcterms:modified xsi:type="dcterms:W3CDTF">2011-08-01T06:04:30Z</dcterms:modified>
  <cp:revision>1</cp:revision>
  <dc:title>machine learning PPT ENG19CCS0265</dc:title>
</cp:coreProperties>
</file>